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  <p:sldMasterId id="2147483746" r:id="rId2"/>
  </p:sldMasterIdLst>
  <p:notesMasterIdLst>
    <p:notesMasterId r:id="rId59"/>
  </p:notesMasterIdLst>
  <p:handoutMasterIdLst>
    <p:handoutMasterId r:id="rId60"/>
  </p:handoutMasterIdLst>
  <p:sldIdLst>
    <p:sldId id="256" r:id="rId3"/>
    <p:sldId id="269" r:id="rId4"/>
    <p:sldId id="325" r:id="rId5"/>
    <p:sldId id="272" r:id="rId6"/>
    <p:sldId id="321" r:id="rId7"/>
    <p:sldId id="322" r:id="rId8"/>
    <p:sldId id="323" r:id="rId9"/>
    <p:sldId id="324" r:id="rId10"/>
    <p:sldId id="258" r:id="rId11"/>
    <p:sldId id="276" r:id="rId12"/>
    <p:sldId id="277" r:id="rId13"/>
    <p:sldId id="280" r:id="rId14"/>
    <p:sldId id="275" r:id="rId15"/>
    <p:sldId id="274" r:id="rId16"/>
    <p:sldId id="279" r:id="rId17"/>
    <p:sldId id="284" r:id="rId18"/>
    <p:sldId id="285" r:id="rId19"/>
    <p:sldId id="286" r:id="rId20"/>
    <p:sldId id="282" r:id="rId21"/>
    <p:sldId id="263" r:id="rId22"/>
    <p:sldId id="278" r:id="rId23"/>
    <p:sldId id="273" r:id="rId24"/>
    <p:sldId id="288" r:id="rId25"/>
    <p:sldId id="290" r:id="rId26"/>
    <p:sldId id="289" r:id="rId27"/>
    <p:sldId id="291" r:id="rId28"/>
    <p:sldId id="292" r:id="rId29"/>
    <p:sldId id="293" r:id="rId30"/>
    <p:sldId id="294" r:id="rId31"/>
    <p:sldId id="297" r:id="rId32"/>
    <p:sldId id="295" r:id="rId33"/>
    <p:sldId id="309" r:id="rId34"/>
    <p:sldId id="265" r:id="rId35"/>
    <p:sldId id="308" r:id="rId36"/>
    <p:sldId id="307" r:id="rId37"/>
    <p:sldId id="301" r:id="rId38"/>
    <p:sldId id="302" r:id="rId39"/>
    <p:sldId id="259" r:id="rId40"/>
    <p:sldId id="300" r:id="rId41"/>
    <p:sldId id="303" r:id="rId42"/>
    <p:sldId id="304" r:id="rId43"/>
    <p:sldId id="313" r:id="rId44"/>
    <p:sldId id="314" r:id="rId45"/>
    <p:sldId id="315" r:id="rId46"/>
    <p:sldId id="317" r:id="rId47"/>
    <p:sldId id="320" r:id="rId48"/>
    <p:sldId id="310" r:id="rId49"/>
    <p:sldId id="316" r:id="rId50"/>
    <p:sldId id="298" r:id="rId51"/>
    <p:sldId id="299" r:id="rId52"/>
    <p:sldId id="305" r:id="rId53"/>
    <p:sldId id="311" r:id="rId54"/>
    <p:sldId id="312" r:id="rId55"/>
    <p:sldId id="318" r:id="rId56"/>
    <p:sldId id="319" r:id="rId57"/>
    <p:sldId id="26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40" autoAdjust="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110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664B3AE-C351-4B67-B621-C2603332C04A}" type="datetime1">
              <a:rPr lang="pt-BR" smtClean="0"/>
              <a:t>23/04/2019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92CCB-FF08-4D29-8DA3-E1FD8604480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2153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14DD3F8-13CC-4C9E-A6B8-DD160FDE16BA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8706C7-F2C3-48B6-8A22-C484D800B5D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995068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8706C7-F2C3-48B6-8A22-C484D800B5D4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2697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011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361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11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046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58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“Twitter Lite is now the fastest, least expensive, and most reliable way to use Twitter. The web app rivals the performance of our native apps but requires less than 3% of the device storage space compared to Twitter for Android.”</a:t>
            </a:r>
          </a:p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- Nicolas Gallagher, the Engineering Lead for Twitter Lite, notes: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461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93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74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195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784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39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206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498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43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36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F05108C-01FE-45AF-807F-A4C19308E0AA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7039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7BBCEA2-1C02-4E18-A4DA-814DEE2769F3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545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61DFCB1-6497-45A2-BDAF-42F220E53B3F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1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sz="half" idx="13"/>
          </p:nvPr>
        </p:nvSpPr>
        <p:spPr>
          <a:xfrm>
            <a:off x="1345506" y="1902528"/>
            <a:ext cx="457200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CAAA86-00D0-489C-9D11-81CAC15BE0DC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5134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2F05108C-01FE-45AF-807F-A4C19308E0AA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FC749032-2A07-4AE8-BA90-74324CAE0C8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990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56D21CC-4B90-41BF-9522-DAC36D85EA6B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655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45DD74-E19E-49A4-8BCC-F8A2ADE89380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754207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45DD74-E19E-49A4-8BCC-F8A2ADE89380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7028955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C9FB092-0DDB-4ED6-AE50-83AE1BA8CA22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962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B4082E-5BC1-485F-8600-DEF919A904A6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6356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45DD74-E19E-49A4-8BCC-F8A2ADE89380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387806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56D21CC-4B90-41BF-9522-DAC36D85EA6B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263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DC24C5-0329-4441-9960-5049F92A4693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847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C50FC71B-7361-4F97-BE19-EDD819A6B4D5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2275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7BBCEA2-1C02-4E18-A4DA-814DEE2769F3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4971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61DFCB1-6497-45A2-BDAF-42F220E53B3F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537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45DD74-E19E-49A4-8BCC-F8A2ADE89380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29811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45DD74-E19E-49A4-8BCC-F8A2ADE89380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085573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C9FB092-0DDB-4ED6-AE50-83AE1BA8CA22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B4082E-5BC1-485F-8600-DEF919A904A6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4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45DD74-E19E-49A4-8BCC-F8A2ADE89380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7575563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DC24C5-0329-4441-9960-5049F92A4693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00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50FC71B-7361-4F97-BE19-EDD819A6B4D5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C749032-2A07-4AE8-BA90-74324CAE0C8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731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645DD74-E19E-49A4-8BCC-F8A2ADE89380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749032-2A07-4AE8-BA90-74324CAE0C8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4876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A645DD74-E19E-49A4-8BCC-F8A2ADE89380}" type="datetime1">
              <a:rPr lang="pt-BR" noProof="0" smtClean="0"/>
              <a:t>23/04/2019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rtl="0"/>
            <a:fld id="{FC749032-2A07-4AE8-BA90-74324CAE0C8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7126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f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astats.com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pwa-directory.appspot.com/" TargetMode="External"/><Relationship Id="rId4" Type="http://schemas.openxmlformats.org/officeDocument/2006/relationships/hyperlink" Target="https://pwa.rocks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gif"/><Relationship Id="rId4" Type="http://schemas.openxmlformats.org/officeDocument/2006/relationships/hyperlink" Target="https://developers.google.com/web/fundamentals/primers/service-workers/?hl=pt-br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developer.mozilla.org/en-US/docs/Web/Manifest" TargetMode="Externa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-status.mozilla.org/" TargetMode="External"/><Relationship Id="rId3" Type="http://schemas.openxmlformats.org/officeDocument/2006/relationships/hyperlink" Target="https://pwa.rocks/" TargetMode="External"/><Relationship Id="rId7" Type="http://schemas.openxmlformats.org/officeDocument/2006/relationships/hyperlink" Target="https://tableless.com.br/introducao-aos-progressive-web-apps" TargetMode="External"/><Relationship Id="rId12" Type="http://schemas.openxmlformats.org/officeDocument/2006/relationships/hyperlink" Target="https://mofluid.com/blog/10-best-progressive-web-apps/" TargetMode="External"/><Relationship Id="rId2" Type="http://schemas.openxmlformats.org/officeDocument/2006/relationships/hyperlink" Target="https://blog.minnisell.com/mas-afinal-de-contas-o-que-%C3%A9-um-progressive-web-app-8cd727a8fe46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recode.net/2016/6/8/11883518/app-boom-over-snapchat-uber" TargetMode="External"/><Relationship Id="rId11" Type="http://schemas.openxmlformats.org/officeDocument/2006/relationships/hyperlink" Target="https://www.windowsteam.com.br/" TargetMode="External"/><Relationship Id="rId5" Type="http://schemas.openxmlformats.org/officeDocument/2006/relationships/hyperlink" Target="https://blog.ionicframework.com/what-is-a-progressive-web-app/" TargetMode="External"/><Relationship Id="rId10" Type="http://schemas.openxmlformats.org/officeDocument/2006/relationships/hyperlink" Target="https://www.pwastats.com/" TargetMode="External"/><Relationship Id="rId4" Type="http://schemas.openxmlformats.org/officeDocument/2006/relationships/hyperlink" Target="https://vizir.com.br/2017/08/o-que-e-pwa-progressive-web-app-porque-isso-pode-aumentar-seus-resultados-mobile/" TargetMode="External"/><Relationship Id="rId9" Type="http://schemas.openxmlformats.org/officeDocument/2006/relationships/hyperlink" Target="https://developers.google.com/web/fundamentals/primers/service-workers/?hl=pt-b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2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667513" y="4206876"/>
            <a:ext cx="3403042" cy="1645920"/>
          </a:xfrm>
        </p:spPr>
        <p:txBody>
          <a:bodyPr rtlCol="0">
            <a:normAutofit/>
          </a:bodyPr>
          <a:lstStyle/>
          <a:p>
            <a:pPr rtl="0"/>
            <a:r>
              <a:rPr lang="pt-BR" sz="2200">
                <a:solidFill>
                  <a:srgbClr val="FFFFFF"/>
                </a:solidFill>
              </a:rPr>
              <a:t>Conheça o futuro dos aplicativos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FAC6C8B-B939-4E11-9ED2-7567FD78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20" y="2070128"/>
            <a:ext cx="6266016" cy="23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1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6972607" cy="1658198"/>
          </a:xfrm>
        </p:spPr>
        <p:txBody>
          <a:bodyPr>
            <a:normAutofit/>
          </a:bodyPr>
          <a:lstStyle/>
          <a:p>
            <a:r>
              <a:rPr lang="pt-BR"/>
              <a:t>Android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6953176" cy="37661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Desde a versão 1.5 o Android disponibilizou sua </a:t>
            </a:r>
            <a:r>
              <a:rPr lang="pt-BR" sz="2000" b="1" i="1">
                <a:latin typeface="Segoe UI" panose="020B0502040204020203" pitchFamily="34" charset="0"/>
                <a:cs typeface="Segoe UI" panose="020B0502040204020203" pitchFamily="34" charset="0"/>
              </a:rPr>
              <a:t>sdk</a:t>
            </a:r>
            <a:r>
              <a:rPr lang="pt-BR" sz="20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para a comunidade de desenvolvimento, possibilitando a criação de aplicativos nativos.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Toda a lógica de tais aplicativos poderiam ser desenvolvidos através da linguagem de programação </a:t>
            </a:r>
            <a:r>
              <a:rPr lang="pt-BR" sz="2000" b="1" i="1">
                <a:latin typeface="Segoe UI" panose="020B0502040204020203" pitchFamily="34" charset="0"/>
                <a:cs typeface="Segoe UI" panose="020B0502040204020203" pitchFamily="34" charset="0"/>
              </a:rPr>
              <a:t>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i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Por ser uma linguagem muito popular na época e até hoje, trouxe o interesse de muitos desenvolvedores, fazendo o </a:t>
            </a:r>
            <a:r>
              <a:rPr lang="pt-BR" sz="2000" b="1" i="1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 possuir a maior gama de aplicativos.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69C13A-1B20-4878-92D0-02D541E3B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58" y="1198574"/>
            <a:ext cx="3448478" cy="40215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795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7B694F"/>
                </a:solidFill>
              </a:rPr>
              <a:t>Windows Phone</a:t>
            </a:r>
          </a:p>
        </p:txBody>
      </p:sp>
      <p:pic>
        <p:nvPicPr>
          <p:cNvPr id="5" name="Imagem 4" descr="Uma imagem contendo céu, pessoa, mão, mantendo&#10;&#10;Descrição gerada com muito alta confiança">
            <a:extLst>
              <a:ext uri="{FF2B5EF4-FFF2-40B4-BE49-F238E27FC236}">
                <a16:creationId xmlns:a16="http://schemas.microsoft.com/office/drawing/2014/main" id="{FB725700-7D66-44E2-8ABF-452CDBFB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1" r="31561" b="-1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A Microsoft não queria deixar de ter seu próprio sistema operacional mobile e foi lançado em 2010, (talvez um pouco tarde) o Windows 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9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Com seu diferencial de possuir a interface metro, integração nativa com a </a:t>
            </a:r>
            <a:r>
              <a:rPr lang="pt-BR" sz="1900" b="1" i="1"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1900" b="1" i="1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 e o </a:t>
            </a:r>
            <a:r>
              <a:rPr lang="pt-BR" sz="1900" b="1" i="1">
                <a:latin typeface="Segoe UI" panose="020B0502040204020203" pitchFamily="34" charset="0"/>
                <a:cs typeface="Segoe UI" panose="020B0502040204020203" pitchFamily="34" charset="0"/>
              </a:rPr>
              <a:t>Windows Desktop </a:t>
            </a:r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não foi o bastante.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9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Seu suporte foi encerrado em 2017 e foi substituído pelo </a:t>
            </a:r>
            <a:r>
              <a:rPr lang="pt-BR" sz="1900" b="1" i="1">
                <a:latin typeface="Segoe UI" panose="020B0502040204020203" pitchFamily="34" charset="0"/>
                <a:cs typeface="Segoe UI" panose="020B0502040204020203" pitchFamily="34" charset="0"/>
              </a:rPr>
              <a:t>Windows 10 Mobile</a:t>
            </a:r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, mas que infelizmente não teve apoio dos desenvolvedores, não possuindo tantos aplicativos quanto seus rivais.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46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3309"/>
            <a:ext cx="10058400" cy="1091602"/>
          </a:xfrm>
        </p:spPr>
        <p:txBody>
          <a:bodyPr/>
          <a:lstStyle/>
          <a:p>
            <a:r>
              <a:rPr lang="pt-BR"/>
              <a:t>Na visão do usuário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207786-592B-4CFD-A3AE-A9425184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66" y="1811692"/>
            <a:ext cx="7924208" cy="4499620"/>
          </a:xfrm>
        </p:spPr>
      </p:pic>
    </p:spTree>
    <p:extLst>
      <p:ext uri="{BB962C8B-B14F-4D97-AF65-F5344CB8AC3E}">
        <p14:creationId xmlns:p14="http://schemas.microsoft.com/office/powerpoint/2010/main" val="215526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5A36558-07B5-44A8-991C-5DD126995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8" b="1"/>
          <a:stretch/>
        </p:blipFill>
        <p:spPr>
          <a:xfrm>
            <a:off x="20" y="10"/>
            <a:ext cx="12191980" cy="42126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rgbClr val="5D4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544814"/>
            <a:ext cx="4843555" cy="1807659"/>
          </a:xfrm>
        </p:spPr>
        <p:txBody>
          <a:bodyPr>
            <a:normAutofit/>
          </a:bodyPr>
          <a:lstStyle/>
          <a:p>
            <a:pPr algn="r"/>
            <a:r>
              <a:rPr lang="pt-BR" sz="4800">
                <a:solidFill>
                  <a:srgbClr val="FFFFFF"/>
                </a:solidFill>
              </a:rPr>
              <a:t>Como encontro apps atualmente?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C8B0E-7B18-4790-BC25-C14CEF14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40559"/>
            <a:ext cx="5334382" cy="1816169"/>
          </a:xfrm>
        </p:spPr>
        <p:txBody>
          <a:bodyPr anchor="ctr">
            <a:normAutofit/>
          </a:bodyPr>
          <a:lstStyle/>
          <a:p>
            <a:r>
              <a:rPr lang="pt-BR" sz="15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Hoje em dia é fácil localizar um app dentro de uma loja, vamos exemplificar com a </a:t>
            </a:r>
            <a:r>
              <a:rPr lang="pt-BR" sz="15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Play Store. </a:t>
            </a:r>
            <a:r>
              <a:rPr lang="pt-BR" sz="15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pesquisa por </a:t>
            </a:r>
            <a:r>
              <a:rPr lang="pt-BR" sz="15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sz="15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verifica os requisitos como versão do Android, espaço de armazenamento, permissões e etc...</a:t>
            </a:r>
          </a:p>
          <a:p>
            <a:r>
              <a:rPr lang="pt-BR" sz="15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Clica em instalar, sendo assim, é verificado se você está logado, começa a ser feito o download do </a:t>
            </a:r>
            <a:r>
              <a:rPr lang="pt-BR" sz="15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.apk </a:t>
            </a:r>
            <a:r>
              <a:rPr lang="pt-BR" sz="15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em alguns minutos começa a ser instalado, confirma algumas permissões e só assim você poderá utilizar o app.</a:t>
            </a:r>
          </a:p>
        </p:txBody>
      </p:sp>
    </p:spTree>
    <p:extLst>
      <p:ext uri="{BB962C8B-B14F-4D97-AF65-F5344CB8AC3E}">
        <p14:creationId xmlns:p14="http://schemas.microsoft.com/office/powerpoint/2010/main" val="3785985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t-BR" sz="4400">
                <a:solidFill>
                  <a:srgbClr val="FFFFFF"/>
                </a:solidFill>
              </a:rPr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pt-BR" sz="1700">
                <a:latin typeface="Segoe UI" panose="020B0502040204020203" pitchFamily="34" charset="0"/>
                <a:cs typeface="Segoe UI" panose="020B0502040204020203" pitchFamily="34" charset="0"/>
              </a:rPr>
              <a:t>Por serem aplicativos, são como programas de computador, podemos fazer a analogia como ter o pacote </a:t>
            </a:r>
            <a:r>
              <a:rPr lang="pt-BR" sz="1700" b="1" i="1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sz="1700">
                <a:latin typeface="Segoe UI" panose="020B0502040204020203" pitchFamily="34" charset="0"/>
                <a:cs typeface="Segoe UI" panose="020B0502040204020203" pitchFamily="34" charset="0"/>
              </a:rPr>
              <a:t> instalado no computador. E isso consome muito espaço físico, por exemplo o </a:t>
            </a:r>
            <a:r>
              <a:rPr lang="pt-BR" sz="1700" b="1" i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sz="1700">
                <a:latin typeface="Segoe UI" panose="020B0502040204020203" pitchFamily="34" charset="0"/>
                <a:cs typeface="Segoe UI" panose="020B0502040204020203" pitchFamily="34" charset="0"/>
              </a:rPr>
              <a:t> consome só de estar instalado 35.74 MB, um outro exemplo é o </a:t>
            </a:r>
            <a:r>
              <a:rPr lang="pt-BR" sz="1700" b="1" i="1"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  <a:r>
              <a:rPr lang="pt-BR" sz="1700">
                <a:latin typeface="Segoe UI" panose="020B0502040204020203" pitchFamily="34" charset="0"/>
                <a:cs typeface="Segoe UI" panose="020B0502040204020203" pitchFamily="34" charset="0"/>
              </a:rPr>
              <a:t>, ele consome 35.74 MB (sem contar o </a:t>
            </a:r>
            <a:r>
              <a:rPr lang="pt-BR" sz="1700" b="1" i="1">
                <a:latin typeface="Segoe UI" panose="020B0502040204020203" pitchFamily="34" charset="0"/>
                <a:cs typeface="Segoe UI" panose="020B0502040204020203" pitchFamily="34" charset="0"/>
              </a:rPr>
              <a:t>cache</a:t>
            </a:r>
            <a:r>
              <a:rPr lang="pt-BR" sz="1700">
                <a:latin typeface="Segoe UI" panose="020B0502040204020203" pitchFamily="34" charset="0"/>
                <a:cs typeface="Segoe UI" panose="020B0502040204020203" pitchFamily="34" charset="0"/>
              </a:rPr>
              <a:t>, podendo ultrapassar facilmente os 150 MB).</a:t>
            </a:r>
          </a:p>
          <a:p>
            <a:pPr marL="0" indent="0">
              <a:buNone/>
            </a:pPr>
            <a:endParaRPr lang="pt-BR" sz="17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700">
                <a:latin typeface="Segoe UI" panose="020B0502040204020203" pitchFamily="34" charset="0"/>
                <a:cs typeface="Segoe UI" panose="020B0502040204020203" pitchFamily="34" charset="0"/>
              </a:rPr>
              <a:t>Quando as lojas disponibilizam novas versões, as atualizações não são instantâneas e as vezes até encerram do nada enquanto estamos utilizando para atualizar.</a:t>
            </a:r>
          </a:p>
          <a:p>
            <a:endParaRPr lang="pt-BR" sz="17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700">
                <a:latin typeface="Segoe UI" panose="020B0502040204020203" pitchFamily="34" charset="0"/>
                <a:cs typeface="Segoe UI" panose="020B0502040204020203" pitchFamily="34" charset="0"/>
              </a:rPr>
              <a:t>Não é o mesmo app para cada plataforma, as vezes uma possui atualizações mais rápidas do que as outras.</a:t>
            </a:r>
          </a:p>
          <a:p>
            <a:endParaRPr lang="pt-BR" sz="17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700">
                <a:latin typeface="Segoe UI" panose="020B0502040204020203" pitchFamily="34" charset="0"/>
                <a:cs typeface="Segoe UI" panose="020B0502040204020203" pitchFamily="34" charset="0"/>
              </a:rPr>
              <a:t>Aplicativos gratuitos podem possuir muitas propagandas.</a:t>
            </a:r>
          </a:p>
        </p:txBody>
      </p:sp>
    </p:spTree>
    <p:extLst>
      <p:ext uri="{BB962C8B-B14F-4D97-AF65-F5344CB8AC3E}">
        <p14:creationId xmlns:p14="http://schemas.microsoft.com/office/powerpoint/2010/main" val="109755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t-BR" sz="4400">
                <a:solidFill>
                  <a:srgbClr val="FFFFFF"/>
                </a:solidFill>
              </a:rPr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aplicativos nativos possuem inúmeras qualidades, além de performance, boa aparência, usabilidade.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zapzap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`.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possível acessar todos os recursos do seu dispositivo móvel, garantindo uma gama de possibilidades muito maior.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 descr="Uma imagem contendo pessoa, mantendo, interior&#10;&#10;Descrição gerada com muito alta confiança">
            <a:extLst>
              <a:ext uri="{FF2B5EF4-FFF2-40B4-BE49-F238E27FC236}">
                <a16:creationId xmlns:a16="http://schemas.microsoft.com/office/drawing/2014/main" id="{FA4F0558-8218-4E9B-A60E-6501E31D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10782300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 visão do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783199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t-BR" sz="4400">
                <a:solidFill>
                  <a:srgbClr val="FFFFFF"/>
                </a:solidFill>
              </a:rPr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Normalmente o desenvolvedor é cobrado para desenvolver o app nas plataformas mais utilizadas, logo, no mínimo, terá que desenvolver para ‘</a:t>
            </a:r>
            <a:r>
              <a:rPr lang="pt-BR" sz="1900" b="1" i="1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’ e ‘</a:t>
            </a:r>
            <a:r>
              <a:rPr lang="pt-BR" sz="1900" b="1" i="1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’.</a:t>
            </a:r>
          </a:p>
          <a:p>
            <a:endParaRPr lang="pt-BR" sz="19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O desenvolvimento não é tão simples, por exemplo, os códigos são muito verbosos, processos de build demorados.</a:t>
            </a:r>
          </a:p>
          <a:p>
            <a:endParaRPr lang="pt-BR" sz="19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Necessita de uma equipe mais experiente e mais volumosa.</a:t>
            </a:r>
          </a:p>
          <a:p>
            <a:endParaRPr lang="pt-BR" sz="19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É necessário possuir máquinas mais potentes para conseguir executar programas </a:t>
            </a:r>
            <a:r>
              <a:rPr lang="pt-BR" sz="1900" b="1" i="1">
                <a:latin typeface="Segoe UI" panose="020B0502040204020203" pitchFamily="34" charset="0"/>
                <a:cs typeface="Segoe UI" panose="020B0502040204020203" pitchFamily="34" charset="0"/>
              </a:rPr>
              <a:t>(ide) </a:t>
            </a:r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de desenvolvimento. </a:t>
            </a:r>
          </a:p>
          <a:p>
            <a:endParaRPr lang="pt-BR" sz="19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900" b="1" i="1">
                <a:latin typeface="Segoe UI" panose="020B0502040204020203" pitchFamily="34" charset="0"/>
                <a:cs typeface="Segoe UI" panose="020B0502040204020203" pitchFamily="34" charset="0"/>
              </a:rPr>
              <a:t>Aplicativos híbridos </a:t>
            </a:r>
            <a:r>
              <a:rPr lang="pt-BR" sz="1900">
                <a:latin typeface="Segoe UI" panose="020B0502040204020203" pitchFamily="34" charset="0"/>
                <a:cs typeface="Segoe UI" panose="020B0502040204020203" pitchFamily="34" charset="0"/>
              </a:rPr>
              <a:t>podem não garantir a performance equivalente a nativa.</a:t>
            </a:r>
          </a:p>
        </p:txBody>
      </p:sp>
    </p:spTree>
    <p:extLst>
      <p:ext uri="{BB962C8B-B14F-4D97-AF65-F5344CB8AC3E}">
        <p14:creationId xmlns:p14="http://schemas.microsoft.com/office/powerpoint/2010/main" val="8600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t-BR" sz="4400">
                <a:solidFill>
                  <a:srgbClr val="FFFFFF"/>
                </a:solidFill>
              </a:rPr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Existe muita documentação oficial, dúvidas resolvidas no ‘</a:t>
            </a:r>
            <a:r>
              <a:rPr lang="pt-BR" sz="2000" b="1" i="1" err="1">
                <a:latin typeface="Segoe UI" panose="020B0502040204020203" pitchFamily="34" charset="0"/>
                <a:cs typeface="Segoe UI" panose="020B0502040204020203" pitchFamily="34" charset="0"/>
              </a:rPr>
              <a:t>stackoverflow</a:t>
            </a:r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’, tecnologias já possuem maturidade suficiente para uso em produção.</a:t>
            </a:r>
          </a:p>
          <a:p>
            <a:pPr marL="0" indent="0">
              <a:buNone/>
            </a:pPr>
            <a:endParaRPr lang="pt-BR" sz="20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As linguagens estão se sofisticando, Java está sendo substituído por </a:t>
            </a:r>
            <a:r>
              <a:rPr lang="pt-BR" sz="2000" b="1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000" b="1" i="1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000" b="1" i="1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 está sendo substituído por </a:t>
            </a:r>
            <a:r>
              <a:rPr lang="pt-BR" sz="2000" b="1" i="1"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sz="20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Todo dia surgem novas ideias que podem se tornar grandes produtos.</a:t>
            </a:r>
          </a:p>
          <a:p>
            <a:endParaRPr lang="pt-BR" sz="20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Existem outras formas de desenvolver além das formas nativas.</a:t>
            </a:r>
          </a:p>
          <a:p>
            <a:endParaRPr lang="pt-BR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AA9FFD-759A-41CB-B17C-5A63C3F9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t-BR" sz="4400">
                <a:solidFill>
                  <a:srgbClr val="FFFFFF"/>
                </a:solidFill>
              </a:rPr>
              <a:t>Existem outros tipos de app?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4330C-0A60-4F98-9A3D-0958687C6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Sim! Existem por exemplo tecnologias que interpretam uma linguagem X, e funcionam de forma equivalente ao código nativo, podemos citar como exemplo </a:t>
            </a:r>
            <a:r>
              <a:rPr lang="pt-BR" b="1" i="1" err="1"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r>
              <a:rPr lang="pt-BR" b="1" i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i="1" err="1">
                <a:latin typeface="Segoe UI" panose="020B0502040204020203" pitchFamily="34" charset="0"/>
                <a:cs typeface="Segoe UI" panose="020B0502040204020203" pitchFamily="34" charset="0"/>
              </a:rPr>
              <a:t>Native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b="1" i="1" err="1">
                <a:latin typeface="Segoe UI" panose="020B0502040204020203" pitchFamily="34" charset="0"/>
                <a:cs typeface="Segoe UI" panose="020B0502040204020203" pitchFamily="34" charset="0"/>
              </a:rPr>
              <a:t>Flutter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b="1" i="1" err="1">
                <a:latin typeface="Segoe UI" panose="020B0502040204020203" pitchFamily="34" charset="0"/>
                <a:cs typeface="Segoe UI" panose="020B0502040204020203" pitchFamily="34" charset="0"/>
              </a:rPr>
              <a:t>Nativescript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... etc.</a:t>
            </a:r>
          </a:p>
          <a:p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Também existe o que é chamado </a:t>
            </a:r>
            <a:r>
              <a:rPr lang="pt-BR" b="1" i="1">
                <a:latin typeface="Segoe UI" panose="020B0502040204020203" pitchFamily="34" charset="0"/>
                <a:cs typeface="Segoe UI" panose="020B0502040204020203" pitchFamily="34" charset="0"/>
              </a:rPr>
              <a:t>Apache </a:t>
            </a:r>
            <a:r>
              <a:rPr lang="pt-BR" b="1" i="1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b="1" i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pt-BR" b="1" i="1" err="1">
                <a:latin typeface="Segoe UI" panose="020B0502040204020203" pitchFamily="34" charset="0"/>
                <a:cs typeface="Segoe UI" panose="020B0502040204020203" pitchFamily="34" charset="0"/>
              </a:rPr>
              <a:t>Phonegap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), permite que desenvolvedores utilizem </a:t>
            </a:r>
            <a:r>
              <a:rPr lang="pt-BR" b="1" i="1">
                <a:latin typeface="Segoe UI" panose="020B0502040204020203" pitchFamily="34" charset="0"/>
                <a:cs typeface="Segoe UI" panose="020B0502040204020203" pitchFamily="34" charset="0"/>
              </a:rPr>
              <a:t>HTML 5 + </a:t>
            </a:r>
            <a:r>
              <a:rPr lang="pt-BR" b="1" i="1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para transformar em aplicativos.</a:t>
            </a:r>
          </a:p>
        </p:txBody>
      </p:sp>
    </p:spTree>
    <p:extLst>
      <p:ext uri="{BB962C8B-B14F-4D97-AF65-F5344CB8AC3E}">
        <p14:creationId xmlns:p14="http://schemas.microsoft.com/office/powerpoint/2010/main" val="11780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AA9E2-CDA6-4D62-9A63-C57C15C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135621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4400" dirty="0"/>
              <a:t>Quem sou eu?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F8354-334A-42FA-A2BA-B762EF62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1749643"/>
            <a:ext cx="5737771" cy="3481995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23 Anos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Desenvolvedor em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pt-BR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Jogador profissional de Counter-Strike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Lindo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Redes Sociais</a:t>
            </a:r>
          </a:p>
          <a:p>
            <a:pPr marL="0" indent="0"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17B17A-897D-446A-9F2E-0176416F2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49" y="5141725"/>
            <a:ext cx="1554981" cy="816365"/>
          </a:xfrm>
          <a:prstGeom prst="rect">
            <a:avLst/>
          </a:prstGeom>
        </p:spPr>
      </p:pic>
      <p:pic>
        <p:nvPicPr>
          <p:cNvPr id="9" name="Imagem 8" descr="Uma imagem contendo machado&#10;&#10;Descrição gerada com muito alta confiança">
            <a:extLst>
              <a:ext uri="{FF2B5EF4-FFF2-40B4-BE49-F238E27FC236}">
                <a16:creationId xmlns:a16="http://schemas.microsoft.com/office/drawing/2014/main" id="{AEBF123A-3CA1-4EBB-B1D6-D28944B94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50" y="5233585"/>
            <a:ext cx="899385" cy="7245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931D72-A441-492D-AAEE-29923E30CF15}"/>
              </a:ext>
            </a:extLst>
          </p:cNvPr>
          <p:cNvSpPr txBox="1"/>
          <p:nvPr/>
        </p:nvSpPr>
        <p:spPr>
          <a:xfrm>
            <a:off x="5256776" y="5954729"/>
            <a:ext cx="123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0D3B1-75B2-4D1B-BC28-08197AFFA61C}"/>
              </a:ext>
            </a:extLst>
          </p:cNvPr>
          <p:cNvSpPr txBox="1"/>
          <p:nvPr/>
        </p:nvSpPr>
        <p:spPr>
          <a:xfrm>
            <a:off x="7284992" y="5960037"/>
            <a:ext cx="132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junin_md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D145F3-9B78-43D0-BAE2-94C48214DD57}"/>
              </a:ext>
            </a:extLst>
          </p:cNvPr>
          <p:cNvSpPr/>
          <p:nvPr/>
        </p:nvSpPr>
        <p:spPr>
          <a:xfrm>
            <a:off x="9188668" y="5967033"/>
            <a:ext cx="197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antoniocarlosjr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06A7C6-5666-4DCB-B259-39902DE3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124" y="5080563"/>
            <a:ext cx="1111202" cy="938687"/>
          </a:xfrm>
          <a:prstGeom prst="rect">
            <a:avLst/>
          </a:prstGeom>
        </p:spPr>
      </p:pic>
      <p:pic>
        <p:nvPicPr>
          <p:cNvPr id="10" name="Imagem 9" descr="Uma imagem contendo pessoa, homem, ao ar livre, estrada&#10;&#10;Descrição gerada automaticamente">
            <a:extLst>
              <a:ext uri="{FF2B5EF4-FFF2-40B4-BE49-F238E27FC236}">
                <a16:creationId xmlns:a16="http://schemas.microsoft.com/office/drawing/2014/main" id="{6D62EA6C-D8BB-44B1-B0D8-F40CB1447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5408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pt-BR" sz="4400">
                <a:solidFill>
                  <a:srgbClr val="FFFFFF"/>
                </a:solidFill>
              </a:rPr>
              <a:t>Sobre P.W.A.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Você já deve ter ouvido que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. será o futuro! Pois bem, mas você já refletiu como isso poderá refletir em nossas vidas?</a:t>
            </a:r>
          </a:p>
          <a:p>
            <a:endParaRPr lang="pt-BR" sz="20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Apps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utiliza o que é de mais moderno na web para entregar uma experiência próxima de aplicativos.</a:t>
            </a: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Construímos através de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HTML5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Em 2015, o designer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Berriman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e o engenheiro do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Chrome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Alex Russell, definiram ao termo "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“ para descrever novas funcionalidades suportadas pelos navegadores modernos.</a:t>
            </a:r>
          </a:p>
        </p:txBody>
      </p:sp>
    </p:spTree>
    <p:extLst>
      <p:ext uri="{BB962C8B-B14F-4D97-AF65-F5344CB8AC3E}">
        <p14:creationId xmlns:p14="http://schemas.microsoft.com/office/powerpoint/2010/main" val="21240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Não é a mesma coisa que o Cordova?</a:t>
            </a:r>
          </a:p>
        </p:txBody>
      </p:sp>
      <p:pic>
        <p:nvPicPr>
          <p:cNvPr id="6" name="Imagem 5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2F3D6B21-F72B-4094-AC0A-491078640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668294"/>
            <a:ext cx="6278529" cy="353167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pt-BR" sz="1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Ué, se isso é </a:t>
            </a:r>
            <a:r>
              <a:rPr lang="pt-BR" sz="14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 + Javascript </a:t>
            </a:r>
            <a:r>
              <a:rPr lang="pt-BR" sz="1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dá na mesma?</a:t>
            </a:r>
          </a:p>
          <a:p>
            <a:endParaRPr lang="pt-BR" sz="14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Ehhhhhh....</a:t>
            </a:r>
          </a:p>
          <a:p>
            <a:endParaRPr lang="pt-BR" sz="14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jeito nenhum, o </a:t>
            </a:r>
            <a:r>
              <a:rPr lang="pt-BR" sz="14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sz="1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trabalha utilizando um container de </a:t>
            </a:r>
            <a:r>
              <a:rPr lang="pt-BR" sz="14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1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sz="14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Agora o </a:t>
            </a:r>
            <a:r>
              <a:rPr lang="pt-BR" sz="14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1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totalmente isento, ele acessa diretamente as </a:t>
            </a:r>
            <a:r>
              <a:rPr lang="pt-BR" sz="14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sz="1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nativas do dispositivo móvel usando apenas </a:t>
            </a:r>
            <a:r>
              <a:rPr lang="pt-BR" sz="14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1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313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3D534B"/>
                </a:solidFill>
              </a:rPr>
              <a:t>A visão original de Steve Jobs</a:t>
            </a:r>
          </a:p>
        </p:txBody>
      </p:sp>
      <p:pic>
        <p:nvPicPr>
          <p:cNvPr id="6" name="Imagem 5" descr="Uma imagem contendo pessoa, homem, telefone celular, telefone&#10;&#10;Descrição gerada com muito alta confiança">
            <a:extLst>
              <a:ext uri="{FF2B5EF4-FFF2-40B4-BE49-F238E27FC236}">
                <a16:creationId xmlns:a16="http://schemas.microsoft.com/office/drawing/2014/main" id="{01B7C16E-FA8F-417E-A6B4-B4D7D6B54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3" r="47682" b="-1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745DB-54D3-4655-AE8F-380D87381005}"/>
              </a:ext>
            </a:extLst>
          </p:cNvPr>
          <p:cNvSpPr txBox="1"/>
          <p:nvPr/>
        </p:nvSpPr>
        <p:spPr>
          <a:xfrm>
            <a:off x="4702557" y="2011680"/>
            <a:ext cx="64289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Em 2007, no evento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Macworld Conference &amp; Expo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, Steve demonstrou que a sua visão para aplicativos no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Iphone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fossem na verdade aplicações web! </a:t>
            </a:r>
          </a:p>
          <a:p>
            <a:pPr indent="-18288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Através do navegador Safari, os desenvolvedores iriam possuir acesso a diversas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APIS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nativas possibilitando por exemplo chamadas telefônicas.</a:t>
            </a:r>
          </a:p>
          <a:p>
            <a:pPr indent="-18288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Porém a ideia foi abandonada, logo liberaram as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SDKS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nativas para desenvolver com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Object C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e foi uma grande explosão a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Apple Store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Fonte: https://youtu.be/8Vq993Td6ys</a:t>
            </a:r>
          </a:p>
        </p:txBody>
      </p:sp>
    </p:spTree>
    <p:extLst>
      <p:ext uri="{BB962C8B-B14F-4D97-AF65-F5344CB8AC3E}">
        <p14:creationId xmlns:p14="http://schemas.microsoft.com/office/powerpoint/2010/main" val="15051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85B976C-17EF-415B-B03C-BAF9443B9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4E0756-6BC6-4BFC-A905-EA1D52E0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AF1087-4230-4FA4-BFD5-1A9807430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8460" y="1344304"/>
            <a:ext cx="4633540" cy="4169392"/>
          </a:xfrm>
          <a:prstGeom prst="rect">
            <a:avLst/>
          </a:prstGeom>
          <a:solidFill>
            <a:srgbClr val="726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406" y="1617259"/>
            <a:ext cx="3829476" cy="2506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solidFill>
                  <a:srgbClr val="FFFFFF"/>
                </a:solidFill>
              </a:rPr>
              <a:t>O que é um P.W.A?</a:t>
            </a:r>
          </a:p>
        </p:txBody>
      </p:sp>
      <p:pic>
        <p:nvPicPr>
          <p:cNvPr id="7" name="Imagem 6" descr="Uma imagem contendo parede, interior, pessoa, computador&#10;&#10;Descrição gerada automaticamente">
            <a:extLst>
              <a:ext uri="{FF2B5EF4-FFF2-40B4-BE49-F238E27FC236}">
                <a16:creationId xmlns:a16="http://schemas.microsoft.com/office/drawing/2014/main" id="{6F3E0647-8117-49A1-8275-C26206DD3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6" r="-1" b="-1"/>
          <a:stretch/>
        </p:blipFill>
        <p:spPr>
          <a:xfrm>
            <a:off x="719919" y="1026276"/>
            <a:ext cx="3031192" cy="1997406"/>
          </a:xfrm>
          <a:prstGeom prst="rect">
            <a:avLst/>
          </a:prstGeom>
        </p:spPr>
      </p:pic>
      <p:pic>
        <p:nvPicPr>
          <p:cNvPr id="6" name="Imagem 5" descr="Uma imagem contendo chão, pessoa, homem, ao ar livre&#10;&#10;Descrição gerada com muito alta confiança">
            <a:extLst>
              <a:ext uri="{FF2B5EF4-FFF2-40B4-BE49-F238E27FC236}">
                <a16:creationId xmlns:a16="http://schemas.microsoft.com/office/drawing/2014/main" id="{B23F784E-F1C0-4D82-ACC7-729A6902B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87" r="22988" b="2"/>
          <a:stretch/>
        </p:blipFill>
        <p:spPr>
          <a:xfrm>
            <a:off x="4018074" y="707295"/>
            <a:ext cx="2757839" cy="2651462"/>
          </a:xfrm>
          <a:prstGeom prst="rect">
            <a:avLst/>
          </a:prstGeom>
        </p:spPr>
      </p:pic>
      <p:pic>
        <p:nvPicPr>
          <p:cNvPr id="8" name="Imagem 7" descr="Uma imagem contendo interior, parede, recipiente, banheira&#10;&#10;Descrição gerada automaticamente">
            <a:extLst>
              <a:ext uri="{FF2B5EF4-FFF2-40B4-BE49-F238E27FC236}">
                <a16:creationId xmlns:a16="http://schemas.microsoft.com/office/drawing/2014/main" id="{11DADAC6-BE44-473E-A076-A5DAEC7FB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19" y="3948316"/>
            <a:ext cx="3031192" cy="1705045"/>
          </a:xfrm>
          <a:prstGeom prst="rect">
            <a:avLst/>
          </a:prstGeom>
        </p:spPr>
      </p:pic>
      <p:pic>
        <p:nvPicPr>
          <p:cNvPr id="4" name="Imagem 3" descr="Uma imagem contendo pessoa, parede, interior, mantendo&#10;&#10;Descrição gerada automaticamente">
            <a:extLst>
              <a:ext uri="{FF2B5EF4-FFF2-40B4-BE49-F238E27FC236}">
                <a16:creationId xmlns:a16="http://schemas.microsoft.com/office/drawing/2014/main" id="{63B00344-6692-47C6-AF51-611F6ABB8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398" y="3965164"/>
            <a:ext cx="3031192" cy="17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75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4EB2218-5FF6-41CF-9CD9-8558EC013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86" y="469469"/>
            <a:ext cx="3544586" cy="35238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4B003-35B9-4B7F-9B25-0F4A5B33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7307" y="2856272"/>
            <a:ext cx="2876690" cy="35170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C3E4F-5A3F-442D-B359-DE63E705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939" y="499533"/>
            <a:ext cx="3635067" cy="1920240"/>
          </a:xfrm>
        </p:spPr>
        <p:txBody>
          <a:bodyPr anchor="b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Progressivo</a:t>
            </a:r>
            <a:endParaRPr lang="pt-BR" sz="4000">
              <a:solidFill>
                <a:srgbClr val="FFFFFF"/>
              </a:solidFill>
            </a:endParaRPr>
          </a:p>
        </p:txBody>
      </p:sp>
      <p:pic>
        <p:nvPicPr>
          <p:cNvPr id="7" name="Imagem 6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3F309EA0-B81D-490B-9949-137FD1CA8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6" y="630336"/>
            <a:ext cx="3202074" cy="32020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933318-C149-4734-A762-398D58A19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7309" y="484631"/>
            <a:ext cx="2876689" cy="2190311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C53241-B6FC-412A-8609-7F296679C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85" y="4164378"/>
            <a:ext cx="3544586" cy="220899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gráficos vetoriais&#10;&#10;Descrição gerada com muito alta confiança">
            <a:extLst>
              <a:ext uri="{FF2B5EF4-FFF2-40B4-BE49-F238E27FC236}">
                <a16:creationId xmlns:a16="http://schemas.microsoft.com/office/drawing/2014/main" id="{DB55CF13-311C-4E01-BABE-DC99D15AC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63" y="3336135"/>
            <a:ext cx="2557367" cy="255736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939" y="2419772"/>
            <a:ext cx="3635067" cy="3456639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qualquer usuário, independente do navegador. </a:t>
            </a:r>
          </a:p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Caso um navegador não possua total suporte, é aplicado </a:t>
            </a:r>
            <a:r>
              <a:rPr lang="pt-BR" sz="18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polyfills </a:t>
            </a:r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fornecendo as funcionalidades necessárias.</a:t>
            </a:r>
            <a:endParaRPr lang="pt-BR" sz="1800" b="1" i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95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4A892D-088E-4414-965D-1F8C4212F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7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714251"/>
            <a:ext cx="10923638" cy="1125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>
                <a:solidFill>
                  <a:srgbClr val="FFFFFF"/>
                </a:solidFill>
              </a:rPr>
              <a:t>Responsivo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839441"/>
            <a:ext cx="9499600" cy="5266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rgbClr val="FFFFFF"/>
                </a:solidFill>
                <a:latin typeface="+mj-lt"/>
              </a:rPr>
              <a:t>Feito para qualquer dispositivo: desktop, tablet e mobile.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2BC85F-BF83-4D6D-A1BC-8EE5822F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1A6D3-2044-49CA-B24F-AD8FEA5F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984" y="643467"/>
            <a:ext cx="6374164" cy="359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Conexão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5349606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Funciona mesmo se o usuário estiver offline.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Normalmente é utilizado alguns recursos de cache além de bancos de dados que sincronizam os registros no momento em que você estiver conectado.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44625A-407B-44B3-81D6-217F75177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535061"/>
            <a:ext cx="5760739" cy="56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77DC251-9C63-4733-B059-CBFFD160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6" b="20676"/>
          <a:stretch/>
        </p:blipFill>
        <p:spPr>
          <a:xfrm>
            <a:off x="20" y="10"/>
            <a:ext cx="12191980" cy="42126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rgbClr val="3C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544814"/>
            <a:ext cx="4843555" cy="1807659"/>
          </a:xfrm>
        </p:spPr>
        <p:txBody>
          <a:bodyPr>
            <a:normAutofit/>
          </a:bodyPr>
          <a:lstStyle/>
          <a:p>
            <a:pPr algn="r"/>
            <a:r>
              <a:rPr lang="pt-BR" sz="4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Aparência</a:t>
            </a:r>
            <a:endParaRPr lang="pt-BR" sz="48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40559"/>
            <a:ext cx="5334382" cy="1816169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usuário se sente em um aplicativo nativo.</a:t>
            </a:r>
          </a:p>
          <a:p>
            <a:endParaRPr lang="pt-BR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280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Atualização</a:t>
            </a:r>
            <a:endParaRPr lang="pt-BR" sz="4000">
              <a:solidFill>
                <a:srgbClr val="FFFFFF"/>
              </a:solidFill>
            </a:endParaRPr>
          </a:p>
        </p:txBody>
      </p:sp>
      <p:pic>
        <p:nvPicPr>
          <p:cNvPr id="9" name="Imagem 8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EDDA2E0-B690-4700-A472-847E29F5D7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7" r="30797" b="1"/>
          <a:stretch/>
        </p:blipFill>
        <p:spPr>
          <a:xfrm>
            <a:off x="633999" y="640080"/>
            <a:ext cx="6278529" cy="558810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é necessário baixar atualizações do aplicativo, ele sempre se mantem atualizado.</a:t>
            </a:r>
          </a:p>
          <a:p>
            <a:endParaRPr lang="pt-BR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4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edifício, ao ar livre, homem&#10;&#10;Descrição gerada com muito alta confiança">
            <a:extLst>
              <a:ext uri="{FF2B5EF4-FFF2-40B4-BE49-F238E27FC236}">
                <a16:creationId xmlns:a16="http://schemas.microsoft.com/office/drawing/2014/main" id="{A3D98FDD-8CA4-49F9-8C0F-5F7DCA3D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5" b="23297"/>
          <a:stretch/>
        </p:blipFill>
        <p:spPr>
          <a:xfrm>
            <a:off x="20" y="10"/>
            <a:ext cx="12191980" cy="42126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rgbClr val="36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544814"/>
            <a:ext cx="4843555" cy="1807659"/>
          </a:xfrm>
        </p:spPr>
        <p:txBody>
          <a:bodyPr>
            <a:normAutofit/>
          </a:bodyPr>
          <a:lstStyle/>
          <a:p>
            <a:pPr algn="r"/>
            <a:r>
              <a:rPr lang="pt-BR" sz="4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Seguro</a:t>
            </a:r>
            <a:endParaRPr lang="pt-BR" sz="48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40559"/>
            <a:ext cx="5334382" cy="1816169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Somente com https.</a:t>
            </a:r>
          </a:p>
          <a:p>
            <a:endParaRPr lang="pt-BR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89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9149E-BC95-4F51-8AB0-F09F34AA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F707E2B-6411-443C-83CD-2732B98E2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091" y="1932282"/>
            <a:ext cx="6416107" cy="4277405"/>
          </a:xfrm>
        </p:spPr>
      </p:pic>
    </p:spTree>
    <p:extLst>
      <p:ext uri="{BB962C8B-B14F-4D97-AF65-F5344CB8AC3E}">
        <p14:creationId xmlns:p14="http://schemas.microsoft.com/office/powerpoint/2010/main" val="59149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rgbClr val="3E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Linkável</a:t>
            </a:r>
          </a:p>
        </p:txBody>
      </p:sp>
      <p:pic>
        <p:nvPicPr>
          <p:cNvPr id="5" name="Imagem 4" descr="Uma imagem contendo pessoa, verde&#10;&#10;Descrição gerada com muito alta confiança">
            <a:extLst>
              <a:ext uri="{FF2B5EF4-FFF2-40B4-BE49-F238E27FC236}">
                <a16:creationId xmlns:a16="http://schemas.microsoft.com/office/drawing/2014/main" id="{6329F320-A5C5-421F-9AD7-89C56AA38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r="34138"/>
          <a:stretch/>
        </p:blipFill>
        <p:spPr>
          <a:xfrm>
            <a:off x="20" y="10"/>
            <a:ext cx="7555971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 possível adicionar um ícone na tela principal do *smartphone *com apenas um clique.</a:t>
            </a:r>
          </a:p>
          <a:p>
            <a:endParaRPr lang="pt-BR" sz="18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Compartilhe facilmente por URL, não requer instalação complexa.</a:t>
            </a:r>
          </a:p>
        </p:txBody>
      </p:sp>
    </p:spTree>
    <p:extLst>
      <p:ext uri="{BB962C8B-B14F-4D97-AF65-F5344CB8AC3E}">
        <p14:creationId xmlns:p14="http://schemas.microsoft.com/office/powerpoint/2010/main" val="2234604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rgbClr val="5B4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Engajável</a:t>
            </a:r>
            <a:endParaRPr lang="pt-BR" sz="4000">
              <a:solidFill>
                <a:srgbClr val="FFFFFF"/>
              </a:solidFill>
            </a:endParaRPr>
          </a:p>
        </p:txBody>
      </p:sp>
      <p:pic>
        <p:nvPicPr>
          <p:cNvPr id="5" name="Imagem 4" descr="Uma imagem contendo pessoa, mantendo, mão, telefone celular&#10;&#10;Descrição gerada com muito alta confiança">
            <a:extLst>
              <a:ext uri="{FF2B5EF4-FFF2-40B4-BE49-F238E27FC236}">
                <a16:creationId xmlns:a16="http://schemas.microsoft.com/office/drawing/2014/main" id="{8CE0DAF9-E1D4-42F6-BE13-7AE1A57DE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" r="13661"/>
          <a:stretch/>
        </p:blipFill>
        <p:spPr>
          <a:xfrm>
            <a:off x="20" y="10"/>
            <a:ext cx="7555971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Através de </a:t>
            </a:r>
            <a:r>
              <a:rPr lang="pt-BR" sz="18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push notifications</a:t>
            </a:r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o usuário pode ser constantemente engajado.</a:t>
            </a:r>
          </a:p>
          <a:p>
            <a:endParaRPr lang="pt-BR" sz="18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notificações funcionam exatamente iguais a dos apps nativos.</a:t>
            </a:r>
          </a:p>
          <a:p>
            <a:endParaRPr lang="pt-BR" sz="18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Podendo ser implementado via </a:t>
            </a:r>
            <a:r>
              <a:rPr lang="pt-BR" sz="18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18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signal </a:t>
            </a:r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exemplo.</a:t>
            </a:r>
          </a:p>
          <a:p>
            <a:endParaRPr lang="pt-BR" sz="18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79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5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600" b="1" cap="none">
                <a:solidFill>
                  <a:srgbClr val="FFFFFF"/>
                </a:solidFill>
              </a:rPr>
              <a:t>Existem alternativas ao P.W.A?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Uma imagem contendo pessoa, homem, mantendo, jogo esportivo&#10;&#10;Descrição gerada com muito alta confiança">
            <a:extLst>
              <a:ext uri="{FF2B5EF4-FFF2-40B4-BE49-F238E27FC236}">
                <a16:creationId xmlns:a16="http://schemas.microsoft.com/office/drawing/2014/main" id="{E9F1410E-3208-4FF1-BCD0-D633C5B0B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704" y="629266"/>
            <a:ext cx="6083647" cy="52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1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11026984" cy="1106268"/>
          </a:xfrm>
        </p:spPr>
        <p:txBody>
          <a:bodyPr>
            <a:normAutofit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63266" y="2120900"/>
          <a:ext cx="1102698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284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153244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Comunidade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Aceitação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Estabilidade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8,6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C3BF896-C49F-4A87-8D81-C490996174AC}"/>
              </a:ext>
            </a:extLst>
          </p:cNvPr>
          <p:cNvSpPr txBox="1"/>
          <p:nvPr/>
        </p:nvSpPr>
        <p:spPr>
          <a:xfrm>
            <a:off x="9973993" y="6234332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0 a 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A1440F-B881-4E4B-A8C5-24863D741194}"/>
              </a:ext>
            </a:extLst>
          </p:cNvPr>
          <p:cNvSpPr txBox="1"/>
          <p:nvPr/>
        </p:nvSpPr>
        <p:spPr>
          <a:xfrm>
            <a:off x="601392" y="5924089"/>
            <a:ext cx="27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Opiniões Pessoais</a:t>
            </a:r>
          </a:p>
        </p:txBody>
      </p:sp>
    </p:spTree>
    <p:extLst>
      <p:ext uri="{BB962C8B-B14F-4D97-AF65-F5344CB8AC3E}">
        <p14:creationId xmlns:p14="http://schemas.microsoft.com/office/powerpoint/2010/main" val="12025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63266" y="2120900"/>
          <a:ext cx="1090515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7525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Desktop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Móbile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B5C3FE1E-0A7F-41BE-A568-1BF85E2E8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7213" y="499533"/>
            <a:ext cx="4345858" cy="1658198"/>
          </a:xfrm>
        </p:spPr>
        <p:txBody>
          <a:bodyPr>
            <a:normAutofit/>
          </a:bodyPr>
          <a:lstStyle/>
          <a:p>
            <a:r>
              <a:rPr lang="pt-BR" sz="4800"/>
              <a:t>Existe isso tudo de tecnologia?</a:t>
            </a:r>
          </a:p>
        </p:txBody>
      </p:sp>
      <p:pic>
        <p:nvPicPr>
          <p:cNvPr id="4" name="Imagem 3" descr="Uma imagem contendo monitor&#10;&#10;Descrição gerada com alta confiança">
            <a:extLst>
              <a:ext uri="{FF2B5EF4-FFF2-40B4-BE49-F238E27FC236}">
                <a16:creationId xmlns:a16="http://schemas.microsoft.com/office/drawing/2014/main" id="{6556F946-F9C8-43E0-803D-290D94AFC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224619"/>
            <a:ext cx="5451627" cy="4088720"/>
          </a:xfrm>
          <a:prstGeom prst="rect">
            <a:avLst/>
          </a:prstGeom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3" y="2011680"/>
            <a:ext cx="4345858" cy="3864732"/>
          </a:xfrm>
        </p:spPr>
        <p:txBody>
          <a:bodyPr>
            <a:normAutofit/>
          </a:bodyPr>
          <a:lstStyle/>
          <a:p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Por incrível que pareça, não! Ainda existem diversos </a:t>
            </a:r>
            <a:r>
              <a:rPr lang="pt-BR" b="1" i="1">
                <a:latin typeface="Segoe UI" panose="020B0502040204020203" pitchFamily="34" charset="0"/>
                <a:cs typeface="Segoe UI" panose="020B0502040204020203" pitchFamily="34" charset="0"/>
              </a:rPr>
              <a:t>frameworks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b="1" i="1">
                <a:latin typeface="Segoe UI" panose="020B0502040204020203" pitchFamily="34" charset="0"/>
                <a:cs typeface="Segoe UI" panose="020B0502040204020203" pitchFamily="34" charset="0"/>
              </a:rPr>
              <a:t>bibliotecas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 que proporcionam a criação de um aplicativo.</a:t>
            </a:r>
          </a:p>
          <a:p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Cabe a você escolher qual provê o melhor custo e beneficio </a:t>
            </a:r>
            <a:r>
              <a:rPr lang="pt-BR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4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P.W.A. vai matar os APPS?</a:t>
            </a:r>
          </a:p>
        </p:txBody>
      </p:sp>
      <p:pic>
        <p:nvPicPr>
          <p:cNvPr id="10" name="Espaço Reservado para Conteúdo 6" descr="Uma imagem contendo interior, pessoa, parede&#10;&#10;Descrição gerada com alta confiança">
            <a:extLst>
              <a:ext uri="{FF2B5EF4-FFF2-40B4-BE49-F238E27FC236}">
                <a16:creationId xmlns:a16="http://schemas.microsoft.com/office/drawing/2014/main" id="{0115A98D-05AA-4D79-B606-387EAA59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079682"/>
            <a:ext cx="6278529" cy="4708896"/>
          </a:xfrm>
          <a:prstGeom prst="rect">
            <a:avLst/>
          </a:prstGeom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enquanto não, mas a tendência é que cada vez mais os apps nativos percam uma parcela do mercado.</a:t>
            </a:r>
          </a:p>
          <a:p>
            <a:endParaRPr lang="pt-BR" sz="18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Ainda existe uma certa resistência, até cultural para acostumarem com os novos padrões.</a:t>
            </a:r>
          </a:p>
        </p:txBody>
      </p:sp>
    </p:spTree>
    <p:extLst>
      <p:ext uri="{BB962C8B-B14F-4D97-AF65-F5344CB8AC3E}">
        <p14:creationId xmlns:p14="http://schemas.microsoft.com/office/powerpoint/2010/main" val="370928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Devo fazer tudo em P.W.A.?</a:t>
            </a:r>
          </a:p>
        </p:txBody>
      </p:sp>
      <p:pic>
        <p:nvPicPr>
          <p:cNvPr id="6" name="Imagem 5" descr="Uma imagem contendo pessoa, parede, homem, interior&#10;&#10;Descrição gerada com muito alta confiança">
            <a:extLst>
              <a:ext uri="{FF2B5EF4-FFF2-40B4-BE49-F238E27FC236}">
                <a16:creationId xmlns:a16="http://schemas.microsoft.com/office/drawing/2014/main" id="{720AEC04-B9A4-4334-B578-2161652C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681690"/>
            <a:ext cx="6278529" cy="3504881"/>
          </a:xfrm>
          <a:prstGeom prst="rect">
            <a:avLst/>
          </a:prstGeom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mais que </a:t>
            </a:r>
            <a:r>
              <a:rPr lang="pt-BR" sz="18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ofereça diversas possibilidades, você deve analisar bem qual é a sua necessidade de negócio.</a:t>
            </a:r>
          </a:p>
          <a:p>
            <a:endParaRPr lang="pt-BR" sz="18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 sim! De preferência sempre a estar dentro dos padrões de um P.W.A. você terá muito menos trabalho no futuro.</a:t>
            </a:r>
          </a:p>
          <a:p>
            <a:endParaRPr lang="pt-BR" sz="18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8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8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usando P.W.A?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827" y="5992428"/>
            <a:ext cx="10058400" cy="579267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https://developers.google.com/web/showcase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937709-5E30-4E80-9798-64393257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86" y="2203542"/>
            <a:ext cx="6175529" cy="34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pt-BR" err="1">
                <a:solidFill>
                  <a:srgbClr val="35404F"/>
                </a:solidFill>
              </a:rPr>
              <a:t>AliExpress</a:t>
            </a:r>
            <a:endParaRPr lang="pt-BR">
              <a:solidFill>
                <a:srgbClr val="35404F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71643F7-F9B2-4390-A0BE-2450252F6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1" r="2" b="10207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782A0CB-E29C-4E73-BF4E-CBDC9BFD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104%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navegadores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82%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acrescimento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iOS.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 dobro de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acessadas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74% de tempo 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439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algn="ctr"/>
            <a:r>
              <a:rPr lang="pt-BR" sz="7200" dirty="0">
                <a:latin typeface="Segoe UI" panose="020B0502040204020203" pitchFamily="34" charset="0"/>
                <a:cs typeface="Segoe UI" panose="020B0502040204020203" pitchFamily="34" charset="0"/>
              </a:rPr>
              <a:t>Qual é a frequência que você acessa todos seus apps?</a:t>
            </a:r>
          </a:p>
        </p:txBody>
      </p:sp>
    </p:spTree>
    <p:extLst>
      <p:ext uri="{BB962C8B-B14F-4D97-AF65-F5344CB8AC3E}">
        <p14:creationId xmlns:p14="http://schemas.microsoft.com/office/powerpoint/2010/main" val="370193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5B5E7E"/>
                </a:solidFill>
              </a:rPr>
              <a:t>Alibaba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3F7115-567B-4A93-AF57-EA8B76877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3" r="-1" b="8660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4702557" y="2011680"/>
            <a:ext cx="64289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76% de novas conversões nos navegadores.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14% de usuários mais ativos  no iOS; 30% no Android.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4X mais interações na Homescreen.</a:t>
            </a:r>
          </a:p>
        </p:txBody>
      </p:sp>
    </p:spTree>
    <p:extLst>
      <p:ext uri="{BB962C8B-B14F-4D97-AF65-F5344CB8AC3E}">
        <p14:creationId xmlns:p14="http://schemas.microsoft.com/office/powerpoint/2010/main" val="37230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64912C"/>
                </a:solidFill>
              </a:rPr>
              <a:t>Twitter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7413D9-B521-4035-81E6-3FBCFE3D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29" y="645106"/>
            <a:ext cx="4303152" cy="5247747"/>
          </a:xfrm>
          <a:prstGeom prst="rect">
            <a:avLst/>
          </a:prstGeom>
        </p:spPr>
      </p:pic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6400800" y="2011680"/>
            <a:ext cx="5142271" cy="386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65% de novas sessões por página.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75% de novos tweets.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20% diminuição nas deixas (rejeições).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Requer apenas 3% do espaço em comparação ao aplicativo nativo.</a:t>
            </a:r>
          </a:p>
          <a:p>
            <a:pPr>
              <a:lnSpc>
                <a:spcPct val="85000"/>
              </a:lnSpc>
              <a:buFont typeface="Arial" pitchFamily="34" charset="0"/>
              <a:buChar char=" 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4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499533"/>
            <a:ext cx="3706761" cy="1658198"/>
          </a:xfrm>
        </p:spPr>
        <p:txBody>
          <a:bodyPr>
            <a:normAutofit/>
          </a:bodyPr>
          <a:lstStyle/>
          <a:p>
            <a:r>
              <a:rPr lang="pt-BR" sz="4400">
                <a:solidFill>
                  <a:srgbClr val="5F7793"/>
                </a:solidFill>
              </a:rPr>
              <a:t>Uber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D5449-981A-42B4-A316-BA1DF149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481430"/>
            <a:ext cx="6912217" cy="3905401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10" y="2011680"/>
            <a:ext cx="3706761" cy="3864732"/>
          </a:xfrm>
        </p:spPr>
        <p:txBody>
          <a:bodyPr>
            <a:normAutofit/>
          </a:bodyPr>
          <a:lstStyle/>
          <a:p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Sua versão P.W.A funciona exatamente como a versão App</a:t>
            </a:r>
          </a:p>
          <a:p>
            <a:endParaRPr lang="pt-BR" sz="20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>
                <a:latin typeface="Segoe UI" panose="020B0502040204020203" pitchFamily="34" charset="0"/>
                <a:cs typeface="Segoe UI" panose="020B0502040204020203" pitchFamily="34" charset="0"/>
              </a:rPr>
              <a:t>Mais simples e prática que a versão nativa.</a:t>
            </a:r>
          </a:p>
        </p:txBody>
      </p:sp>
    </p:spTree>
    <p:extLst>
      <p:ext uri="{BB962C8B-B14F-4D97-AF65-F5344CB8AC3E}">
        <p14:creationId xmlns:p14="http://schemas.microsoft.com/office/powerpoint/2010/main" val="12142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43576A"/>
                </a:solidFill>
              </a:rPr>
              <a:t>Instagram</a:t>
            </a:r>
          </a:p>
        </p:txBody>
      </p:sp>
      <p:pic>
        <p:nvPicPr>
          <p:cNvPr id="7" name="Imagem 6" descr="Uma imagem contendo cachorro, sentado, olhando, água&#10;&#10;Descrição gerada com muito alta confiança">
            <a:extLst>
              <a:ext uri="{FF2B5EF4-FFF2-40B4-BE49-F238E27FC236}">
                <a16:creationId xmlns:a16="http://schemas.microsoft.com/office/drawing/2014/main" id="{04B98F27-37EF-4398-A5D9-F903400AD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8" b="85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versão ainda não está equivalente ao nativo, mas segue bem próxima.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 temos algumas funcionalidades como cortar fotos, ou ajustar a foto.</a:t>
            </a:r>
          </a:p>
        </p:txBody>
      </p:sp>
    </p:spTree>
    <p:extLst>
      <p:ext uri="{BB962C8B-B14F-4D97-AF65-F5344CB8AC3E}">
        <p14:creationId xmlns:p14="http://schemas.microsoft.com/office/powerpoint/2010/main" val="224136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pt-BR" err="1">
                <a:solidFill>
                  <a:srgbClr val="444E36"/>
                </a:solidFill>
              </a:rPr>
              <a:t>Telegram</a:t>
            </a:r>
            <a:endParaRPr lang="pt-BR">
              <a:solidFill>
                <a:srgbClr val="444E36"/>
              </a:solidFill>
            </a:endParaRPr>
          </a:p>
        </p:txBody>
      </p:sp>
      <p:pic>
        <p:nvPicPr>
          <p:cNvPr id="6" name="Imagem 5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B26874D-A660-4D3B-AE83-3BEA9F9CC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3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Ao contrário 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que possui uma versão web horrível, o telegrama se destaca por ser realmente flexível, tendo disponibilidade 100% independente da plataforma.</a:t>
            </a:r>
          </a:p>
        </p:txBody>
      </p:sp>
    </p:spTree>
    <p:extLst>
      <p:ext uri="{BB962C8B-B14F-4D97-AF65-F5344CB8AC3E}">
        <p14:creationId xmlns:p14="http://schemas.microsoft.com/office/powerpoint/2010/main" val="97687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Tinder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Comparando com o tamanho do app nativo, ele caiu de 30mb para 2.8mb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Cortou o tempo de carregamento de 11.91s para 4.69s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1F6627-AA84-48E1-9147-92CEE22B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99" y="1423987"/>
            <a:ext cx="2009775" cy="4010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E76FD2-87E9-4128-8C68-4760ED4D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03" y="333375"/>
            <a:ext cx="28194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solidFill>
                  <a:srgbClr val="FFFFFF"/>
                </a:solidFill>
              </a:rPr>
              <a:t>Mais usuários... significa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Conteúdo 5" descr="Uma imagem contendo interior, parede, foto&#10;&#10;Descrição gerada com alta confiança">
            <a:extLst>
              <a:ext uri="{FF2B5EF4-FFF2-40B4-BE49-F238E27FC236}">
                <a16:creationId xmlns:a16="http://schemas.microsoft.com/office/drawing/2014/main" id="{8B751361-5ECB-4597-9757-E076D03FE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20" y="1503891"/>
            <a:ext cx="6266016" cy="34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499533"/>
            <a:ext cx="3706761" cy="1658198"/>
          </a:xfrm>
        </p:spPr>
        <p:txBody>
          <a:bodyPr>
            <a:normAutofit/>
          </a:bodyPr>
          <a:lstStyle/>
          <a:p>
            <a:r>
              <a:rPr lang="pt-BR" sz="4400">
                <a:solidFill>
                  <a:srgbClr val="543942"/>
                </a:solidFill>
              </a:rPr>
              <a:t>Onde encontro P.W.A?</a:t>
            </a:r>
          </a:p>
        </p:txBody>
      </p:sp>
      <p:pic>
        <p:nvPicPr>
          <p:cNvPr id="4" name="Imagem 3" descr="Uma imagem contendo monitor, parede, equipamentos eletrônicos&#10;&#10;Descrição gerada com muito alta confiança">
            <a:extLst>
              <a:ext uri="{FF2B5EF4-FFF2-40B4-BE49-F238E27FC236}">
                <a16:creationId xmlns:a16="http://schemas.microsoft.com/office/drawing/2014/main" id="{1D2B0E6C-531D-4BE2-8C2B-062F307D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17264"/>
            <a:ext cx="6912217" cy="4233732"/>
          </a:xfrm>
          <a:prstGeom prst="rect">
            <a:avLst/>
          </a:prstGeom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10" y="2011680"/>
            <a:ext cx="3706761" cy="3864732"/>
          </a:xfrm>
        </p:spPr>
        <p:txBody>
          <a:bodyPr>
            <a:normAutofit/>
          </a:bodyPr>
          <a:lstStyle/>
          <a:p>
            <a:r>
              <a:rPr lang="pt-BR" sz="1400">
                <a:latin typeface="Segoe UI" panose="020B0502040204020203" pitchFamily="34" charset="0"/>
                <a:cs typeface="Segoe UI" panose="020B0502040204020203" pitchFamily="34" charset="0"/>
              </a:rPr>
              <a:t>A Microsoft desenvolveu uma funcionalidade no </a:t>
            </a:r>
            <a:r>
              <a:rPr lang="pt-BR" sz="1400" b="1" i="1"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pt-BR" sz="1400">
                <a:latin typeface="Segoe UI" panose="020B0502040204020203" pitchFamily="34" charset="0"/>
                <a:cs typeface="Segoe UI" panose="020B0502040204020203" pitchFamily="34" charset="0"/>
              </a:rPr>
              <a:t> que permite indexar </a:t>
            </a:r>
            <a:r>
              <a:rPr lang="pt-BR" sz="1400" b="1" i="1">
                <a:latin typeface="Segoe UI" panose="020B0502040204020203" pitchFamily="34" charset="0"/>
                <a:cs typeface="Segoe UI" panose="020B0502040204020203" pitchFamily="34" charset="0"/>
              </a:rPr>
              <a:t>P.W.A. </a:t>
            </a:r>
            <a:r>
              <a:rPr lang="pt-BR" sz="1400">
                <a:latin typeface="Segoe UI" panose="020B0502040204020203" pitchFamily="34" charset="0"/>
                <a:cs typeface="Segoe UI" panose="020B0502040204020203" pitchFamily="34" charset="0"/>
              </a:rPr>
              <a:t>Espalhadas pela web dentro da </a:t>
            </a:r>
            <a:r>
              <a:rPr lang="pt-BR" sz="1400" b="1" i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1400">
                <a:latin typeface="Segoe UI" panose="020B0502040204020203" pitchFamily="34" charset="0"/>
                <a:cs typeface="Segoe UI" panose="020B0502040204020203" pitchFamily="34" charset="0"/>
              </a:rPr>
              <a:t> da loja.</a:t>
            </a:r>
          </a:p>
          <a:p>
            <a:endParaRPr lang="pt-BR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400">
                <a:latin typeface="Segoe UI" panose="020B0502040204020203" pitchFamily="34" charset="0"/>
                <a:cs typeface="Segoe UI" panose="020B0502040204020203" pitchFamily="34" charset="0"/>
              </a:rPr>
              <a:t>Você pode utilizar </a:t>
            </a:r>
            <a:r>
              <a:rPr lang="pt-BR" sz="1400" b="1" i="1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1400">
                <a:latin typeface="Segoe UI" panose="020B0502040204020203" pitchFamily="34" charset="0"/>
                <a:cs typeface="Segoe UI" panose="020B0502040204020203" pitchFamily="34" charset="0"/>
              </a:rPr>
              <a:t> no seu </a:t>
            </a:r>
            <a:r>
              <a:rPr lang="pt-BR" sz="1400" b="1" i="1">
                <a:latin typeface="Segoe UI" panose="020B0502040204020203" pitchFamily="34" charset="0"/>
                <a:cs typeface="Segoe UI" panose="020B0502040204020203" pitchFamily="34" charset="0"/>
              </a:rPr>
              <a:t>Windows 10 </a:t>
            </a:r>
            <a:r>
              <a:rPr lang="pt-BR" sz="1400">
                <a:latin typeface="Segoe UI" panose="020B0502040204020203" pitchFamily="34" charset="0"/>
                <a:cs typeface="Segoe UI" panose="020B0502040204020203" pitchFamily="34" charset="0"/>
              </a:rPr>
              <a:t>por exemplo!</a:t>
            </a:r>
          </a:p>
          <a:p>
            <a:endParaRPr lang="pt-BR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400">
                <a:latin typeface="Segoe UI" panose="020B0502040204020203" pitchFamily="34" charset="0"/>
                <a:cs typeface="Segoe UI" panose="020B0502040204020203" pitchFamily="34" charset="0"/>
              </a:rPr>
              <a:t>Outros sites também possuem índices como:</a:t>
            </a:r>
          </a:p>
          <a:p>
            <a:pPr lvl="1"/>
            <a:r>
              <a:rPr lang="pt-BR" sz="140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https://www.pwastats.com/</a:t>
            </a:r>
            <a:endParaRPr lang="pt-BR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https://pwa.rocks/</a:t>
            </a:r>
            <a:endParaRPr lang="pt-BR" sz="1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https://pwa-directory.appspot.com/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8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7" y="484632"/>
            <a:ext cx="11190912" cy="1609344"/>
          </a:xfrm>
        </p:spPr>
        <p:txBody>
          <a:bodyPr>
            <a:normAutofit/>
          </a:bodyPr>
          <a:lstStyle/>
          <a:p>
            <a:r>
              <a:rPr lang="pt-BR" dirty="0"/>
              <a:t>É difícil desenvolver um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2825"/>
            <a:ext cx="3412671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Pode parecer complicado no começo.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Mas vamos provar o quanto pode ser simples e divertido!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9A7AFD-8886-4907-8744-118A5D908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1751004"/>
            <a:ext cx="7649555" cy="43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solidFill>
                  <a:srgbClr val="FFFFFF"/>
                </a:solidFill>
              </a:rPr>
              <a:t>Falando um pouco de código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Conteúdo 5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ACD722BA-D34E-4779-8FD8-F32EFC047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20" y="1503891"/>
            <a:ext cx="6266016" cy="34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0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algn="ctr"/>
            <a:r>
              <a:rPr lang="pt-BR" sz="6600" dirty="0">
                <a:latin typeface="Segoe UI" panose="020B0502040204020203" pitchFamily="34" charset="0"/>
                <a:cs typeface="Segoe UI" panose="020B0502040204020203" pitchFamily="34" charset="0"/>
              </a:rPr>
              <a:t>Quanto de espaço você consome com os seus apps?</a:t>
            </a:r>
          </a:p>
        </p:txBody>
      </p:sp>
    </p:spTree>
    <p:extLst>
      <p:ext uri="{BB962C8B-B14F-4D97-AF65-F5344CB8AC3E}">
        <p14:creationId xmlns:p14="http://schemas.microsoft.com/office/powerpoint/2010/main" val="118071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 fontScale="90000"/>
          </a:bodyPr>
          <a:lstStyle/>
          <a:p>
            <a:r>
              <a:rPr lang="pt-BR" dirty="0"/>
              <a:t>O que é Service </a:t>
            </a:r>
            <a:r>
              <a:rPr lang="pt-BR" dirty="0" err="1"/>
              <a:t>Worker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6390675" cy="403617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É um script que seu navegador executa em segundo plano.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Possibilitando recursos que não precisam de uma página da Web ou de interação do usuário.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Atualmente, já incluem recursos como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notificações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sincronização em segundo plano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9965EFF-66E0-4D1F-818B-66263C0DBA5A}"/>
              </a:ext>
            </a:extLst>
          </p:cNvPr>
          <p:cNvSpPr txBox="1">
            <a:spLocks/>
          </p:cNvSpPr>
          <p:nvPr/>
        </p:nvSpPr>
        <p:spPr>
          <a:xfrm>
            <a:off x="663267" y="5494789"/>
            <a:ext cx="8702281" cy="106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https://braziljs.org/blog/service-worker-a-revolucao-da-plataforma-web/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https://developers.google.com/web/fundamentals/primers/service-workers/?hl=pt-br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céu, interior&#10;&#10;Descrição gerada com muito alta confiança">
            <a:extLst>
              <a:ext uri="{FF2B5EF4-FFF2-40B4-BE49-F238E27FC236}">
                <a16:creationId xmlns:a16="http://schemas.microsoft.com/office/drawing/2014/main" id="{482A8C4A-B111-4984-B222-B3769484A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13" y="16110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Web App </a:t>
            </a:r>
            <a:r>
              <a:rPr lang="pt-BR" dirty="0" err="1"/>
              <a:t>Manifest</a:t>
            </a:r>
            <a:r>
              <a:rPr lang="pt-BR" dirty="0"/>
              <a:t>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875484"/>
            <a:ext cx="5454494" cy="3298426"/>
          </a:xfrm>
        </p:spPr>
        <p:txBody>
          <a:bodyPr>
            <a:normAutofit lnSpcReduction="10000"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um simples arquivo em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responsável por parametrizar algumas configurações de aparência do aplicativo, como por exemplo, qual será sua cor primária? Qual será seu ícone? Como será chamado o atalho na área de trabalho?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Também conhecido como:</a:t>
            </a:r>
          </a:p>
          <a:p>
            <a:pPr lvl="1"/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manifest.json</a:t>
            </a:r>
            <a:endParaRPr lang="pt-BR" sz="20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629EABDF-B6E1-4BBB-ADE4-FD867BB985FD}"/>
              </a:ext>
            </a:extLst>
          </p:cNvPr>
          <p:cNvSpPr txBox="1">
            <a:spLocks/>
          </p:cNvSpPr>
          <p:nvPr/>
        </p:nvSpPr>
        <p:spPr>
          <a:xfrm>
            <a:off x="1063752" y="5402510"/>
            <a:ext cx="10058400" cy="9708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https://developer.mozilla.org/en-US/docs/Web/Manifest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https://developers.google.com/web/fundamentals/web-app-manifest/?hl=en</a:t>
            </a:r>
          </a:p>
        </p:txBody>
      </p:sp>
      <p:pic>
        <p:nvPicPr>
          <p:cNvPr id="10" name="Imagem 9" descr="Uma imagem contendo pessoa, grama, ao ar livre, multidão&#10;&#10;Descrição gerada com muito alta confiança">
            <a:extLst>
              <a:ext uri="{FF2B5EF4-FFF2-40B4-BE49-F238E27FC236}">
                <a16:creationId xmlns:a16="http://schemas.microsoft.com/office/drawing/2014/main" id="{D8D9D23F-9F11-405C-BE2C-AF270250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62" y="1844490"/>
            <a:ext cx="5229136" cy="39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rgbClr val="C59642"/>
          </a:solidFill>
          <a:ln>
            <a:solidFill>
              <a:srgbClr val="C596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Onde posso publicar?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4EE5F00-8267-40F8-A1C3-A520088D7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523744"/>
            <a:ext cx="6278529" cy="1820772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Precisamos de um servidor </a:t>
            </a:r>
            <a:r>
              <a:rPr lang="pt-BR" sz="18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</a:t>
            </a:r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para isso podemos utilizar a plataforma </a:t>
            </a:r>
            <a:r>
              <a:rPr lang="pt-BR" sz="18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pt-BR" sz="1800" b="1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</a:t>
            </a:r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como exemplo. </a:t>
            </a:r>
          </a:p>
          <a:p>
            <a:endParaRPr lang="pt-BR" sz="18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Além de ser gratuito, é muito simples de ser utilizado!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frameworks utilizar?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1" y="5682342"/>
            <a:ext cx="9811077" cy="669471"/>
          </a:xfrm>
        </p:spPr>
        <p:txBody>
          <a:bodyPr>
            <a:normAutofit lnSpcReduction="10000"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https://blog.ionicframework.com/how-to-make-pwas-with-ionic/</a:t>
            </a:r>
          </a:p>
        </p:txBody>
      </p:sp>
      <p:pic>
        <p:nvPicPr>
          <p:cNvPr id="4" name="Imagem 3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739D5016-452E-42E7-88B0-F3F5122A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76" y="2225092"/>
            <a:ext cx="4743450" cy="2667000"/>
          </a:xfrm>
          <a:prstGeom prst="rect">
            <a:avLst/>
          </a:prstGeom>
        </p:spPr>
      </p:pic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9E8B22C9-8154-4957-A136-15A1F2DD97DD}"/>
              </a:ext>
            </a:extLst>
          </p:cNvPr>
          <p:cNvSpPr txBox="1">
            <a:spLocks/>
          </p:cNvSpPr>
          <p:nvPr/>
        </p:nvSpPr>
        <p:spPr>
          <a:xfrm>
            <a:off x="818823" y="2381669"/>
            <a:ext cx="5843234" cy="251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Você pode aproveitar seu tempo utilizando frameworks que já possuem um ecossistema preparado para um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Irei recomendar o uso do </a:t>
            </a:r>
            <a:r>
              <a:rPr lang="pt-BR" sz="2400" b="1" i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endParaRPr lang="pt-BR" sz="2400" b="1" i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9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DBE92-2331-4285-8226-D398190D3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61" y="1067403"/>
            <a:ext cx="5830468" cy="47231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>
                <a:solidFill>
                  <a:srgbClr val="FFFFFF"/>
                </a:solidFill>
              </a:rPr>
              <a:t>Dúvidas?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62AC3C-FEB4-4C6A-8CA6-D570CD00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346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0D19CA4-102B-4B41-BC39-5D927B7A6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5" y="1833127"/>
            <a:ext cx="5120924" cy="4401693"/>
          </a:xfr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pessoa, homem, vestuário, gravata&#10;&#10;Descrição gerada com muito alta confiança">
            <a:extLst>
              <a:ext uri="{FF2B5EF4-FFF2-40B4-BE49-F238E27FC236}">
                <a16:creationId xmlns:a16="http://schemas.microsoft.com/office/drawing/2014/main" id="{7FD93853-CB18-4952-89D3-55F3AA33D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9" y="2322576"/>
            <a:ext cx="6466968" cy="3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0524E9-E361-435E-93CC-D891398D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996624"/>
            <a:ext cx="3060931" cy="4879788"/>
          </a:xfrm>
        </p:spPr>
        <p:txBody>
          <a:bodyPr>
            <a:normAutofit/>
          </a:bodyPr>
          <a:lstStyle/>
          <a:p>
            <a:r>
              <a:rPr lang="pt-BR" sz="4100">
                <a:solidFill>
                  <a:srgbClr val="FFFFFF"/>
                </a:solidFill>
              </a:rPr>
              <a:t>Mais conhecimento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62AC3C-FEB4-4C6A-8CA6-D570CD00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47" y="996625"/>
            <a:ext cx="6727834" cy="4864751"/>
          </a:xfrm>
        </p:spPr>
        <p:txBody>
          <a:bodyPr anchor="ctr">
            <a:normAutofit/>
          </a:bodyPr>
          <a:lstStyle/>
          <a:p>
            <a:r>
              <a:rPr lang="pt-BR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https://blog.minnisell.com/mas-afinal-de-contas-o-que-%C3%A9-um-progressive-web-app-8cd727a8fe46</a:t>
            </a:r>
            <a:endParaRPr lang="pt-BR" sz="1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https://pwa.rocks/</a:t>
            </a:r>
            <a:endParaRPr lang="pt-BR" sz="1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https://vizir.com.br/2017/08/o-que-e-pwa-progressive-web-app-porque-isso-pode-aumentar-seus-resultados-mobile/</a:t>
            </a:r>
            <a:endParaRPr lang="pt-BR" sz="1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https://blog.ionicframework.com/what-is-a-progressive-web-app/</a:t>
            </a:r>
            <a:endParaRPr lang="pt-BR" sz="1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https://www.recode.net/2016/6/8/11883518/app-boom-over-snapchat-uber</a:t>
            </a:r>
            <a:endParaRPr lang="pt-BR" sz="1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https://tableless.com.br/introducao-aos-progressive-web-apps</a:t>
            </a:r>
            <a:endParaRPr lang="pt-BR" sz="1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https://platform-status.mozilla.org/</a:t>
            </a:r>
            <a:endParaRPr lang="pt-BR" sz="1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9"/>
              </a:rPr>
              <a:t>https://developers.google.com/web/fundamentals/primers/service-workers/?hl=pt-br</a:t>
            </a:r>
            <a:endParaRPr lang="pt-BR" sz="1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0"/>
              </a:rPr>
              <a:t>https://www.pwastats.com/</a:t>
            </a:r>
            <a:endParaRPr lang="pt-BR" sz="1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1"/>
              </a:rPr>
              <a:t>https://www.windowsteam.com.br/</a:t>
            </a:r>
            <a:endParaRPr lang="pt-BR" sz="1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https://mofluid.com/blog/10-best-progressive-web-apps/</a:t>
            </a:r>
            <a:endParaRPr lang="pt-BR" sz="1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5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algn="ctr"/>
            <a:r>
              <a:rPr lang="pt-BR" sz="8000" dirty="0">
                <a:latin typeface="Segoe UI" panose="020B0502040204020203" pitchFamily="34" charset="0"/>
                <a:cs typeface="Segoe UI" panose="020B0502040204020203" pitchFamily="34" charset="0"/>
              </a:rPr>
              <a:t>Quanto tempo demora para baixar e instalar um app?</a:t>
            </a:r>
          </a:p>
        </p:txBody>
      </p:sp>
    </p:spTree>
    <p:extLst>
      <p:ext uri="{BB962C8B-B14F-4D97-AF65-F5344CB8AC3E}">
        <p14:creationId xmlns:p14="http://schemas.microsoft.com/office/powerpoint/2010/main" val="2551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algn="ctr"/>
            <a:r>
              <a:rPr lang="pt-BR" sz="6600" dirty="0">
                <a:latin typeface="Segoe UI" panose="020B0502040204020203" pitchFamily="34" charset="0"/>
                <a:cs typeface="Segoe UI" panose="020B0502040204020203" pitchFamily="34" charset="0"/>
              </a:rPr>
              <a:t>Qual é a diferença entre um app e um site?</a:t>
            </a:r>
          </a:p>
        </p:txBody>
      </p:sp>
    </p:spTree>
    <p:extLst>
      <p:ext uri="{BB962C8B-B14F-4D97-AF65-F5344CB8AC3E}">
        <p14:creationId xmlns:p14="http://schemas.microsoft.com/office/powerpoint/2010/main" val="24911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algn="ctr"/>
            <a:r>
              <a:rPr lang="pt-BR" sz="7200" dirty="0">
                <a:latin typeface="Segoe UI" panose="020B0502040204020203" pitchFamily="34" charset="0"/>
                <a:cs typeface="Segoe UI" panose="020B0502040204020203" pitchFamily="34" charset="0"/>
              </a:rPr>
              <a:t>Como você imagina daqui alguns anos os apps atuais?</a:t>
            </a:r>
          </a:p>
        </p:txBody>
      </p:sp>
    </p:spTree>
    <p:extLst>
      <p:ext uri="{BB962C8B-B14F-4D97-AF65-F5344CB8AC3E}">
        <p14:creationId xmlns:p14="http://schemas.microsoft.com/office/powerpoint/2010/main" val="8241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4010828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4" y="809244"/>
            <a:ext cx="3685032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92" y="1031634"/>
            <a:ext cx="3368431" cy="4844777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Um pouco de história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791" y="1031634"/>
            <a:ext cx="6140590" cy="4746232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Desde o surgimento dos dispositivos móveis modernos, ocorreram muitos debates e histórias sobre o desenvolvimento de aplicativos para as diversas plataformas.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  <a:t>Nunca foi fácil a vida dos desenvolvedores, por existirem plataformas distintas, tanto como antigamente, tanto como hoje, existem muitas possibilidades.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9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Tema do Offic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2352</Words>
  <Application>Microsoft Office PowerPoint</Application>
  <PresentationFormat>Widescreen</PresentationFormat>
  <Paragraphs>375</Paragraphs>
  <Slides>56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Calibri Light</vt:lpstr>
      <vt:lpstr>Century Gothic</vt:lpstr>
      <vt:lpstr>Segoe UI</vt:lpstr>
      <vt:lpstr>Wingdings</vt:lpstr>
      <vt:lpstr>Wingdings 2</vt:lpstr>
      <vt:lpstr>HDOfficeLightV0</vt:lpstr>
      <vt:lpstr>Metropolitano</vt:lpstr>
      <vt:lpstr>Apresentação do PowerPoint</vt:lpstr>
      <vt:lpstr>Quem sou eu?</vt:lpstr>
      <vt:lpstr>Questions!</vt:lpstr>
      <vt:lpstr>Questions!</vt:lpstr>
      <vt:lpstr>Questions!</vt:lpstr>
      <vt:lpstr>Questions!</vt:lpstr>
      <vt:lpstr>Questions!</vt:lpstr>
      <vt:lpstr>Questions!</vt:lpstr>
      <vt:lpstr>Um pouco de história</vt:lpstr>
      <vt:lpstr>Android</vt:lpstr>
      <vt:lpstr>Windows Phone</vt:lpstr>
      <vt:lpstr>Na visão do usuário</vt:lpstr>
      <vt:lpstr>Como encontro apps atualmente?</vt:lpstr>
      <vt:lpstr>Quais são os problemas mais comuns?</vt:lpstr>
      <vt:lpstr>Os benefícios dos apps</vt:lpstr>
      <vt:lpstr>Na visão do desenvolvedor</vt:lpstr>
      <vt:lpstr>Quais são os problemas mais comuns?</vt:lpstr>
      <vt:lpstr>Os benefícios dos apps</vt:lpstr>
      <vt:lpstr>Existem outros tipos de app?</vt:lpstr>
      <vt:lpstr>Sobre P.W.A.</vt:lpstr>
      <vt:lpstr>Não é a mesma coisa que o Cordova?</vt:lpstr>
      <vt:lpstr>A visão original de Steve Jobs</vt:lpstr>
      <vt:lpstr>O que é um P.W.A?</vt:lpstr>
      <vt:lpstr>Progressivo</vt:lpstr>
      <vt:lpstr>Responsivo</vt:lpstr>
      <vt:lpstr>Conexão</vt:lpstr>
      <vt:lpstr>Aparência</vt:lpstr>
      <vt:lpstr>Atualização</vt:lpstr>
      <vt:lpstr>Seguro</vt:lpstr>
      <vt:lpstr>Linkável</vt:lpstr>
      <vt:lpstr>Engajável</vt:lpstr>
      <vt:lpstr>Existem alternativas ao P.W.A?</vt:lpstr>
      <vt:lpstr>Comparativo entre as tecnologias atuais</vt:lpstr>
      <vt:lpstr>Comparativo entre as tecnologias atuais</vt:lpstr>
      <vt:lpstr>Existe isso tudo de tecnologia?</vt:lpstr>
      <vt:lpstr>P.W.A. vai matar os APPS?</vt:lpstr>
      <vt:lpstr>Devo fazer tudo em P.W.A.?</vt:lpstr>
      <vt:lpstr>Quem está usando P.W.A?</vt:lpstr>
      <vt:lpstr>AliExpress</vt:lpstr>
      <vt:lpstr>Alibaba</vt:lpstr>
      <vt:lpstr>Twitter</vt:lpstr>
      <vt:lpstr>Uber</vt:lpstr>
      <vt:lpstr>Instagram</vt:lpstr>
      <vt:lpstr>Telegram</vt:lpstr>
      <vt:lpstr>Tinder</vt:lpstr>
      <vt:lpstr>Mais usuários... significa</vt:lpstr>
      <vt:lpstr>Onde encontro P.W.A?</vt:lpstr>
      <vt:lpstr>É difícil desenvolver um P.W.A?</vt:lpstr>
      <vt:lpstr>Falando um pouco de código</vt:lpstr>
      <vt:lpstr>O que é Service Worker?</vt:lpstr>
      <vt:lpstr>The Web App Manifest </vt:lpstr>
      <vt:lpstr>Onde posso publicar?</vt:lpstr>
      <vt:lpstr>Quais frameworks utilizar?</vt:lpstr>
      <vt:lpstr>Dúvidas?</vt:lpstr>
      <vt:lpstr>Muito Obrigado!</vt:lpstr>
      <vt:lpstr>Mais conhecimento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1</cp:revision>
  <dcterms:created xsi:type="dcterms:W3CDTF">2019-04-24T02:22:15Z</dcterms:created>
  <dcterms:modified xsi:type="dcterms:W3CDTF">2019-04-24T02:25:50Z</dcterms:modified>
</cp:coreProperties>
</file>